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10" r:id="rId3"/>
    <p:sldId id="311" r:id="rId4"/>
    <p:sldId id="312" r:id="rId5"/>
    <p:sldId id="314" r:id="rId6"/>
    <p:sldId id="315" r:id="rId7"/>
    <p:sldId id="317" r:id="rId8"/>
    <p:sldId id="316" r:id="rId9"/>
    <p:sldId id="318" r:id="rId10"/>
    <p:sldId id="319" r:id="rId11"/>
    <p:sldId id="313" r:id="rId12"/>
    <p:sldId id="321" r:id="rId13"/>
    <p:sldId id="320" r:id="rId14"/>
    <p:sldId id="323" r:id="rId15"/>
    <p:sldId id="322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3A2"/>
    <a:srgbClr val="FFFFFF"/>
    <a:srgbClr val="FF0000"/>
    <a:srgbClr val="FF3300"/>
    <a:srgbClr val="000000"/>
    <a:srgbClr val="3A3A3A"/>
    <a:srgbClr val="1D1D1D"/>
    <a:srgbClr val="DDD9C3"/>
    <a:srgbClr val="6C9CD6"/>
    <a:srgbClr val="204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7912" autoAdjust="0"/>
  </p:normalViewPr>
  <p:slideViewPr>
    <p:cSldViewPr>
      <p:cViewPr varScale="1">
        <p:scale>
          <a:sx n="93" d="100"/>
          <a:sy n="93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40A9C-EE9C-4736-B168-E8CF2D6C429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FCF0A-7D43-4AFB-9D88-0717C329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3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14" descr="ut_pp3_e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443152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4431530" y="0"/>
            <a:ext cx="4780709" cy="6858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6858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Event name</a:t>
            </a:r>
          </a:p>
        </p:txBody>
      </p:sp>
    </p:spTree>
    <p:extLst>
      <p:ext uri="{BB962C8B-B14F-4D97-AF65-F5344CB8AC3E}">
        <p14:creationId xmlns:p14="http://schemas.microsoft.com/office/powerpoint/2010/main" val="340158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2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5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42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38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1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5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1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 descr="ut_pp3_e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2477191" cy="38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9144000" cy="307975"/>
          </a:xfrm>
          <a:prstGeom prst="rect">
            <a:avLst/>
          </a:prstGeom>
          <a:solidFill>
            <a:srgbClr val="6C9CD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777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0025"/>
            <a:ext cx="57912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Fiat-Shamir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50025"/>
            <a:ext cx="6096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B56DF15-2C46-4BBF-BDB9-21543D0326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2500298" y="0"/>
            <a:ext cx="6643702" cy="3810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3810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250029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Dominique Unruh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Line above footer"/>
          <p:cNvSpPr>
            <a:spLocks noChangeShapeType="1"/>
          </p:cNvSpPr>
          <p:nvPr userDrawn="1"/>
        </p:nvSpPr>
        <p:spPr bwMode="auto">
          <a:xfrm>
            <a:off x="0" y="6550025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0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7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41.png"/><Relationship Id="rId18" Type="http://schemas.openxmlformats.org/officeDocument/2006/relationships/image" Target="../media/image50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7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9.png"/><Relationship Id="rId10" Type="http://schemas.openxmlformats.org/officeDocument/2006/relationships/image" Target="../media/image38.png"/><Relationship Id="rId19" Type="http://schemas.openxmlformats.org/officeDocument/2006/relationships/image" Target="../media/image51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g"/><Relationship Id="rId7" Type="http://schemas.openxmlformats.org/officeDocument/2006/relationships/image" Target="../media/image57.pn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jpeg"/><Relationship Id="rId4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8534400" cy="3048000"/>
          </a:xfrm>
        </p:spPr>
        <p:txBody>
          <a:bodyPr anchor="b" anchorCtr="0">
            <a:normAutofit/>
          </a:bodyPr>
          <a:lstStyle/>
          <a:p>
            <a:pPr algn="l"/>
            <a:r>
              <a:rPr lang="en-US" sz="4000" dirty="0"/>
              <a:t>Fiat-Shamir and </a:t>
            </a:r>
            <a:r>
              <a:rPr lang="en-US" sz="4000" dirty="0" smtClean="0"/>
              <a:t>the</a:t>
            </a:r>
            <a:br>
              <a:rPr lang="en-US" sz="4000" dirty="0" smtClean="0"/>
            </a:br>
            <a:r>
              <a:rPr lang="en-US" sz="4000" dirty="0" smtClean="0"/>
              <a:t>Quantum </a:t>
            </a:r>
            <a:r>
              <a:rPr lang="en-US" sz="4000" dirty="0"/>
              <a:t>Forking Conjecture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91318"/>
            <a:ext cx="6400800" cy="2133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Dominique Unruh</a:t>
            </a:r>
          </a:p>
          <a:p>
            <a:pPr algn="l"/>
            <a:r>
              <a:rPr lang="en-US" sz="2400" dirty="0" smtClean="0"/>
              <a:t>University of Tartu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05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FS soundness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6482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  <a:tabLst>
                    <a:tab pos="1541463" algn="l"/>
                  </a:tabLst>
                </a:pPr>
                <a:r>
                  <a:rPr lang="en-US" b="1" dirty="0" smtClean="0"/>
                  <a:t>Assume:	</a:t>
                </a:r>
                <a:r>
                  <a:rPr lang="en-US" dirty="0" smtClean="0"/>
                  <a:t>Adversary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outputs valid FS proof</a:t>
                </a:r>
                <a:br>
                  <a:rPr lang="en-US" dirty="0" smtClean="0"/>
                </a:br>
                <a:r>
                  <a:rPr lang="en-US" dirty="0" smtClean="0"/>
                  <a:t>	(for simplicity: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sz="48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  <a:tabLst>
                    <a:tab pos="1603375" algn="l"/>
                  </a:tabLst>
                </a:pPr>
                <a:r>
                  <a:rPr lang="en-US" b="1" dirty="0" smtClean="0"/>
                  <a:t>To show:	</a:t>
                </a:r>
                <a:r>
                  <a:rPr lang="en-US" dirty="0" smtClean="0"/>
                  <a:t>Can efficiently extract witness</a:t>
                </a:r>
                <a:br>
                  <a:rPr lang="en-US" dirty="0" smtClean="0"/>
                </a:br>
                <a:r>
                  <a:rPr lang="en-US" dirty="0" smtClean="0"/>
                  <a:t>	(with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≥1/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𝑝𝑜𝑙𝑦</m:t>
                        </m:r>
                      </m:e>
                    </m:func>
                  </m:oMath>
                </a14:m>
                <a:r>
                  <a:rPr lang="en-US" dirty="0" smtClean="0"/>
                  <a:t>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648200"/>
              </a:xfrm>
              <a:blipFill>
                <a:blip r:embed="rId2"/>
                <a:stretch>
                  <a:fillRect l="-1704" t="-2625" b="-2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10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256408" y="3002735"/>
            <a:ext cx="324992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581400" y="2742632"/>
                <a:ext cx="498547" cy="227494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  <a:ea typeface="Arial Unicode MS"/>
                    <a:cs typeface="Arial Unicode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 Unicode MS"/>
                        <a:cs typeface="Arial Unicode MS"/>
                      </a:rPr>
                      <m:t>𝐴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742632"/>
                <a:ext cx="498547" cy="22749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4079947" y="3013458"/>
            <a:ext cx="644453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79947" y="3591221"/>
            <a:ext cx="644453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79947" y="4168984"/>
            <a:ext cx="644453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79947" y="4746746"/>
            <a:ext cx="644453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190265" y="3852268"/>
                <a:ext cx="534135" cy="262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𝑐h𝑎𝑙𝑙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265" y="3852268"/>
                <a:ext cx="534135" cy="262532"/>
              </a:xfrm>
              <a:prstGeom prst="rect">
                <a:avLst/>
              </a:prstGeom>
              <a:blipFill>
                <a:blip r:embed="rId4"/>
                <a:stretch>
                  <a:fillRect l="-18182" r="-7955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175687" y="3242668"/>
                <a:ext cx="472513" cy="262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𝑜𝑚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687" y="3242668"/>
                <a:ext cx="472513" cy="262532"/>
              </a:xfrm>
              <a:prstGeom prst="rect">
                <a:avLst/>
              </a:prstGeom>
              <a:blipFill>
                <a:blip r:embed="rId5"/>
                <a:stretch>
                  <a:fillRect l="-12821" r="-1282" b="-20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191000" y="4419600"/>
                <a:ext cx="496761" cy="262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419600"/>
                <a:ext cx="496761" cy="262532"/>
              </a:xfrm>
              <a:prstGeom prst="rect">
                <a:avLst/>
              </a:prstGeom>
              <a:blipFill>
                <a:blip r:embed="rId6"/>
                <a:stretch>
                  <a:fillRect l="-19753" r="-7407" b="-48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173630" y="2667000"/>
                <a:ext cx="550770" cy="262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𝑡𝑎𝑡𝑒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630" y="2667000"/>
                <a:ext cx="550770" cy="262532"/>
              </a:xfrm>
              <a:prstGeom prst="rect">
                <a:avLst/>
              </a:prstGeom>
              <a:blipFill>
                <a:blip r:embed="rId7"/>
                <a:stretch>
                  <a:fillRect l="-14444" r="-6667" b="-25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ight Brace 81"/>
          <p:cNvSpPr/>
          <p:nvPr/>
        </p:nvSpPr>
        <p:spPr>
          <a:xfrm>
            <a:off x="4800600" y="3276600"/>
            <a:ext cx="457200" cy="1664772"/>
          </a:xfrm>
          <a:prstGeom prst="rightBrace">
            <a:avLst>
              <a:gd name="adj1" fmla="val 53277"/>
              <a:gd name="adj2" fmla="val 50000"/>
            </a:avLst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 rot="5400000">
            <a:off x="5103591" y="3879926"/>
            <a:ext cx="77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valid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542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74" y="457200"/>
            <a:ext cx="8077200" cy="777876"/>
          </a:xfrm>
        </p:spPr>
        <p:txBody>
          <a:bodyPr/>
          <a:lstStyle/>
          <a:p>
            <a:r>
              <a:rPr lang="en-US" dirty="0" smtClean="0"/>
              <a:t>Proving FS </a:t>
            </a:r>
            <a:r>
              <a:rPr lang="en-US" dirty="0" smtClean="0"/>
              <a:t>soundness  (</a:t>
            </a:r>
            <a:r>
              <a:rPr lang="en-US" dirty="0" err="1" smtClean="0"/>
              <a:t>ctd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11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24190" y="1943100"/>
            <a:ext cx="4572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929390" y="1943100"/>
            <a:ext cx="11430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/>
          <p:cNvGrpSpPr/>
          <p:nvPr/>
        </p:nvGrpSpPr>
        <p:grpSpPr>
          <a:xfrm>
            <a:off x="881390" y="1524000"/>
            <a:ext cx="3048000" cy="3950732"/>
            <a:chOff x="1295400" y="2133600"/>
            <a:chExt cx="3048000" cy="395073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Rectangle 6"/>
                <p:cNvSpPr/>
                <p:nvPr/>
              </p:nvSpPr>
              <p:spPr>
                <a:xfrm>
                  <a:off x="1295400" y="2133600"/>
                  <a:ext cx="533400" cy="3200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 Unicode MS"/>
                          <a:cs typeface="Arial Unicode MS"/>
                        </a:rPr>
                        <m:t>𝐴</m:t>
                      </m:r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5400" y="2133600"/>
                  <a:ext cx="533400" cy="320040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/>
            <p:cNvCxnSpPr/>
            <p:nvPr/>
          </p:nvCxnSpPr>
          <p:spPr>
            <a:xfrm>
              <a:off x="1828800" y="2514600"/>
              <a:ext cx="1827239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828800" y="33274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28800" y="41402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28800" y="49530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2563957" y="3109546"/>
              <a:ext cx="829574" cy="909017"/>
              <a:chOff x="3322230" y="2857500"/>
              <a:chExt cx="829574" cy="90901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13" name="Arc 12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" name="Straight Connector 14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1828800" y="3745468"/>
                  <a:ext cx="7514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𝑐h𝑎𝑙𝑙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3745468"/>
                  <a:ext cx="751424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7" name="Group 36"/>
            <p:cNvGrpSpPr/>
            <p:nvPr/>
          </p:nvGrpSpPr>
          <p:grpSpPr>
            <a:xfrm>
              <a:off x="2563957" y="3935175"/>
              <a:ext cx="829574" cy="909017"/>
              <a:chOff x="3322230" y="2857500"/>
              <a:chExt cx="829574" cy="909017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40" name="Arc 39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2" name="Group 41"/>
            <p:cNvGrpSpPr/>
            <p:nvPr/>
          </p:nvGrpSpPr>
          <p:grpSpPr>
            <a:xfrm>
              <a:off x="2563957" y="4760805"/>
              <a:ext cx="829574" cy="909017"/>
              <a:chOff x="3322230" y="2857500"/>
              <a:chExt cx="829574" cy="909017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45" name="Arc 44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1872145" y="2974778"/>
                  <a:ext cx="6647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𝑜𝑚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2145" y="2974778"/>
                  <a:ext cx="66473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1855090" y="4619553"/>
                  <a:ext cx="6988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𝑟𝑒𝑠𝑝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5090" y="4619553"/>
                  <a:ext cx="698846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1817099" y="2152400"/>
                  <a:ext cx="7748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𝑡𝑎𝑡𝑒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7099" y="2152400"/>
                  <a:ext cx="774827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Straight Connector 49"/>
            <p:cNvCxnSpPr/>
            <p:nvPr/>
          </p:nvCxnSpPr>
          <p:spPr>
            <a:xfrm>
              <a:off x="3280327" y="3344110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280327" y="4170125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280327" y="4953000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Rectangle 54"/>
                <p:cNvSpPr/>
                <p:nvPr/>
              </p:nvSpPr>
              <p:spPr>
                <a:xfrm>
                  <a:off x="3647024" y="2133600"/>
                  <a:ext cx="696376" cy="3200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pPr>
                        <m:e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𝐴</m:t>
                          </m:r>
                        </m:e>
                        <m:sup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∗</m:t>
                          </m:r>
                        </m:sup>
                      </m:sSup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7024" y="2133600"/>
                  <a:ext cx="696376" cy="320040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Arrow Connector 57"/>
            <p:cNvCxnSpPr/>
            <p:nvPr/>
          </p:nvCxnSpPr>
          <p:spPr>
            <a:xfrm>
              <a:off x="2971800" y="5237251"/>
              <a:ext cx="0" cy="533400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71800" y="4419600"/>
              <a:ext cx="0" cy="341205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2971800" y="3574865"/>
              <a:ext cx="0" cy="341205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1923855" y="5715000"/>
                  <a:ext cx="21147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𝑐h𝑎𝑙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3855" y="5715000"/>
                  <a:ext cx="2114745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2" name="Group 121"/>
          <p:cNvGrpSpPr/>
          <p:nvPr/>
        </p:nvGrpSpPr>
        <p:grpSpPr>
          <a:xfrm>
            <a:off x="5072390" y="1524000"/>
            <a:ext cx="3048000" cy="3950732"/>
            <a:chOff x="1295400" y="2133600"/>
            <a:chExt cx="3048000" cy="395073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3" name="Rectangle 122"/>
                <p:cNvSpPr/>
                <p:nvPr/>
              </p:nvSpPr>
              <p:spPr>
                <a:xfrm>
                  <a:off x="1295400" y="2133600"/>
                  <a:ext cx="533400" cy="3200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 Unicode MS"/>
                          <a:cs typeface="Arial Unicode MS"/>
                        </a:rPr>
                        <m:t>𝐴</m:t>
                      </m:r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>
            <p:sp>
              <p:nvSpPr>
                <p:cNvPr id="123" name="Rectangle 1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5400" y="2133600"/>
                  <a:ext cx="533400" cy="320040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4" name="Straight Connector 123"/>
            <p:cNvCxnSpPr/>
            <p:nvPr/>
          </p:nvCxnSpPr>
          <p:spPr>
            <a:xfrm>
              <a:off x="1828800" y="2514600"/>
              <a:ext cx="1827239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1828800" y="33274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1828800" y="41402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1828800" y="49530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Group 127"/>
            <p:cNvGrpSpPr/>
            <p:nvPr/>
          </p:nvGrpSpPr>
          <p:grpSpPr>
            <a:xfrm>
              <a:off x="2563957" y="3109546"/>
              <a:ext cx="829574" cy="909017"/>
              <a:chOff x="3322230" y="2857500"/>
              <a:chExt cx="829574" cy="909017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152" name="Group 151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153" name="Arc 152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4" name="Straight Connector 153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9" name="TextBox 128"/>
                <p:cNvSpPr txBox="1"/>
                <p:nvPr/>
              </p:nvSpPr>
              <p:spPr>
                <a:xfrm>
                  <a:off x="1828800" y="3745468"/>
                  <a:ext cx="7514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𝑐h𝑎𝑙𝑙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3745468"/>
                  <a:ext cx="75142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30" name="Group 129"/>
            <p:cNvGrpSpPr/>
            <p:nvPr/>
          </p:nvGrpSpPr>
          <p:grpSpPr>
            <a:xfrm>
              <a:off x="2563957" y="3935175"/>
              <a:ext cx="829574" cy="909017"/>
              <a:chOff x="3322230" y="2857500"/>
              <a:chExt cx="829574" cy="909017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148" name="Group 147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149" name="Arc 148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0" name="Straight Connector 149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1" name="Group 130"/>
            <p:cNvGrpSpPr/>
            <p:nvPr/>
          </p:nvGrpSpPr>
          <p:grpSpPr>
            <a:xfrm>
              <a:off x="2563957" y="4760805"/>
              <a:ext cx="829574" cy="909017"/>
              <a:chOff x="3322230" y="2857500"/>
              <a:chExt cx="829574" cy="909017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144" name="Group 143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145" name="Arc 144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6" name="Straight Connector 145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2" name="TextBox 131"/>
                <p:cNvSpPr txBox="1"/>
                <p:nvPr/>
              </p:nvSpPr>
              <p:spPr>
                <a:xfrm>
                  <a:off x="1872145" y="2974778"/>
                  <a:ext cx="6647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𝑜𝑚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32" name="TextBox 1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2145" y="2974778"/>
                  <a:ext cx="664734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3" name="TextBox 132"/>
                <p:cNvSpPr txBox="1"/>
                <p:nvPr/>
              </p:nvSpPr>
              <p:spPr>
                <a:xfrm>
                  <a:off x="1855090" y="4619553"/>
                  <a:ext cx="6988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𝑟𝑒𝑠𝑝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33" name="TextBox 1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5090" y="4619553"/>
                  <a:ext cx="698846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4" name="TextBox 133"/>
                <p:cNvSpPr txBox="1"/>
                <p:nvPr/>
              </p:nvSpPr>
              <p:spPr>
                <a:xfrm>
                  <a:off x="1817099" y="2152400"/>
                  <a:ext cx="7748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𝑡𝑎𝑡𝑒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34" name="TextBox 1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7099" y="2152400"/>
                  <a:ext cx="774827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5" name="Straight Connector 134"/>
            <p:cNvCxnSpPr/>
            <p:nvPr/>
          </p:nvCxnSpPr>
          <p:spPr>
            <a:xfrm>
              <a:off x="3280327" y="3344110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3280327" y="4170125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3280327" y="4953000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8" name="Rectangle 137"/>
                <p:cNvSpPr/>
                <p:nvPr/>
              </p:nvSpPr>
              <p:spPr>
                <a:xfrm>
                  <a:off x="3647024" y="2133600"/>
                  <a:ext cx="696376" cy="3200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pPr>
                        <m:e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𝐴</m:t>
                          </m:r>
                        </m:e>
                        <m:sup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∗</m:t>
                          </m:r>
                        </m:sup>
                      </m:sSup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>
            <p:sp>
              <p:nvSpPr>
                <p:cNvPr id="138" name="Rectangle 1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7024" y="2133600"/>
                  <a:ext cx="696376" cy="3200400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9" name="Straight Arrow Connector 138"/>
            <p:cNvCxnSpPr/>
            <p:nvPr/>
          </p:nvCxnSpPr>
          <p:spPr>
            <a:xfrm>
              <a:off x="2971800" y="5237251"/>
              <a:ext cx="0" cy="533400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>
              <a:off x="2971800" y="4419600"/>
              <a:ext cx="0" cy="341205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>
              <a:off x="2971800" y="3574865"/>
              <a:ext cx="0" cy="341205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2" name="TextBox 141"/>
                <p:cNvSpPr txBox="1"/>
                <p:nvPr/>
              </p:nvSpPr>
              <p:spPr>
                <a:xfrm>
                  <a:off x="1984089" y="5715000"/>
                  <a:ext cx="21777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𝑐𝑜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𝑐h𝑎𝑙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𝑟𝑒𝑠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2" name="TextBox 1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4089" y="5715000"/>
                  <a:ext cx="2177776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55" name="Straight Connector 154"/>
          <p:cNvCxnSpPr/>
          <p:nvPr/>
        </p:nvCxnSpPr>
        <p:spPr>
          <a:xfrm>
            <a:off x="8120390" y="1943100"/>
            <a:ext cx="4572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8" name="TextBox 157"/>
              <p:cNvSpPr txBox="1"/>
              <p:nvPr/>
            </p:nvSpPr>
            <p:spPr>
              <a:xfrm>
                <a:off x="3889759" y="2554069"/>
                <a:ext cx="11826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𝑟𝑎𝑛𝑑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8" name="TextBox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759" y="2554069"/>
                <a:ext cx="1182631" cy="6463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0" name="TextBox 159"/>
          <p:cNvSpPr txBox="1"/>
          <p:nvPr/>
        </p:nvSpPr>
        <p:spPr>
          <a:xfrm rot="5400000">
            <a:off x="7198043" y="3398223"/>
            <a:ext cx="2891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Compute witness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1" name="TextBox 160"/>
              <p:cNvSpPr txBox="1"/>
              <p:nvPr/>
            </p:nvSpPr>
            <p:spPr>
              <a:xfrm>
                <a:off x="1397013" y="6029980"/>
                <a:ext cx="66039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To show: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𝐏𝐫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𝒘𝒊𝒕𝒏𝒆𝒔𝒔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𝒄𝒐𝒓𝒓𝒆𝒄𝒕</m:t>
                            </m:r>
                          </m:e>
                        </m:d>
                      </m:e>
                    </m:func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𝒑𝒐𝒍𝒚</m:t>
                    </m:r>
                  </m:oMath>
                </a14:m>
                <a:endParaRPr lang="en-US" sz="2800" b="1" dirty="0" smtClean="0"/>
              </a:p>
            </p:txBody>
          </p:sp>
        </mc:Choice>
        <mc:Fallback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13" y="6029980"/>
                <a:ext cx="6603987" cy="523220"/>
              </a:xfrm>
              <a:prstGeom prst="rect">
                <a:avLst/>
              </a:prstGeom>
              <a:blipFill>
                <a:blip r:embed="rId17"/>
                <a:stretch>
                  <a:fillRect l="-1845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3" name="Straight Connector 162"/>
          <p:cNvCxnSpPr/>
          <p:nvPr/>
        </p:nvCxnSpPr>
        <p:spPr>
          <a:xfrm flipV="1">
            <a:off x="3352800" y="6096000"/>
            <a:ext cx="2743200" cy="377826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7" name="TextBox 166"/>
              <p:cNvSpPr txBox="1"/>
              <p:nvPr/>
            </p:nvSpPr>
            <p:spPr>
              <a:xfrm>
                <a:off x="3429000" y="5715000"/>
                <a:ext cx="21861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𝒄𝒐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𝒄𝒐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7" name="Text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715000"/>
                <a:ext cx="2186111" cy="461665"/>
              </a:xfrm>
              <a:prstGeom prst="rect">
                <a:avLst/>
              </a:prstGeom>
              <a:blipFill>
                <a:blip r:embed="rId18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9" name="Rectangle 168"/>
          <p:cNvSpPr/>
          <p:nvPr/>
        </p:nvSpPr>
        <p:spPr>
          <a:xfrm>
            <a:off x="6828717" y="5660472"/>
            <a:ext cx="2222816" cy="4355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smtClean="0">
                <a:solidFill>
                  <a:schemeClr val="tx1"/>
                </a:solidFill>
              </a:rPr>
              <a:t>special soundness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0" name="Straight Connector 169"/>
          <p:cNvCxnSpPr>
            <a:endCxn id="160" idx="3"/>
          </p:cNvCxnSpPr>
          <p:nvPr/>
        </p:nvCxnSpPr>
        <p:spPr>
          <a:xfrm>
            <a:off x="8534400" y="2352306"/>
            <a:ext cx="109210" cy="2753094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32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FS </a:t>
            </a:r>
            <a:r>
              <a:rPr lang="en-US" dirty="0"/>
              <a:t>soundness (</a:t>
            </a:r>
            <a:r>
              <a:rPr lang="en-US" dirty="0" err="1"/>
              <a:t>ctd</a:t>
            </a:r>
            <a:r>
              <a:rPr lang="en-US" dirty="0"/>
              <a:t>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24190" y="1943100"/>
            <a:ext cx="4572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929390" y="1943100"/>
            <a:ext cx="11430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/>
          <p:cNvGrpSpPr/>
          <p:nvPr/>
        </p:nvGrpSpPr>
        <p:grpSpPr>
          <a:xfrm>
            <a:off x="881390" y="1524000"/>
            <a:ext cx="3048000" cy="3950732"/>
            <a:chOff x="1295400" y="2133600"/>
            <a:chExt cx="3048000" cy="395073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Rectangle 6"/>
                <p:cNvSpPr/>
                <p:nvPr/>
              </p:nvSpPr>
              <p:spPr>
                <a:xfrm>
                  <a:off x="1295400" y="2133600"/>
                  <a:ext cx="533400" cy="3200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 Unicode MS"/>
                          <a:cs typeface="Arial Unicode MS"/>
                        </a:rPr>
                        <m:t>𝐴</m:t>
                      </m:r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5400" y="2133600"/>
                  <a:ext cx="533400" cy="320040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/>
            <p:cNvCxnSpPr/>
            <p:nvPr/>
          </p:nvCxnSpPr>
          <p:spPr>
            <a:xfrm>
              <a:off x="1828800" y="2514600"/>
              <a:ext cx="1827239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828800" y="33274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28800" y="41402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28800" y="49530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2563957" y="3109546"/>
              <a:ext cx="829574" cy="909017"/>
              <a:chOff x="3322230" y="2857500"/>
              <a:chExt cx="829574" cy="90901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13" name="Arc 12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" name="Straight Connector 14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1828800" y="3745468"/>
                  <a:ext cx="7514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𝑐h𝑎𝑙𝑙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3745468"/>
                  <a:ext cx="751424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7" name="Group 36"/>
            <p:cNvGrpSpPr/>
            <p:nvPr/>
          </p:nvGrpSpPr>
          <p:grpSpPr>
            <a:xfrm>
              <a:off x="2563957" y="3935175"/>
              <a:ext cx="829574" cy="909017"/>
              <a:chOff x="3322230" y="2857500"/>
              <a:chExt cx="829574" cy="909017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40" name="Arc 39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2" name="Group 41"/>
            <p:cNvGrpSpPr/>
            <p:nvPr/>
          </p:nvGrpSpPr>
          <p:grpSpPr>
            <a:xfrm>
              <a:off x="2563957" y="4760805"/>
              <a:ext cx="829574" cy="909017"/>
              <a:chOff x="3322230" y="2857500"/>
              <a:chExt cx="829574" cy="909017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45" name="Arc 44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1872145" y="2974778"/>
                  <a:ext cx="6647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𝑜𝑚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2145" y="2974778"/>
                  <a:ext cx="66473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1855090" y="4619553"/>
                  <a:ext cx="6988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𝑟𝑒𝑠𝑝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5090" y="4619553"/>
                  <a:ext cx="698846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1817099" y="2152400"/>
                  <a:ext cx="7748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𝑡𝑎𝑡𝑒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7099" y="2152400"/>
                  <a:ext cx="774827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Straight Connector 49"/>
            <p:cNvCxnSpPr/>
            <p:nvPr/>
          </p:nvCxnSpPr>
          <p:spPr>
            <a:xfrm>
              <a:off x="3280327" y="3344110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280327" y="4170125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280327" y="4953000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Rectangle 54"/>
                <p:cNvSpPr/>
                <p:nvPr/>
              </p:nvSpPr>
              <p:spPr>
                <a:xfrm>
                  <a:off x="3647024" y="2133600"/>
                  <a:ext cx="696376" cy="3200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pPr>
                        <m:e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𝐴</m:t>
                          </m:r>
                        </m:e>
                        <m:sup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∗</m:t>
                          </m:r>
                        </m:sup>
                      </m:sSup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7024" y="2133600"/>
                  <a:ext cx="696376" cy="320040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Arrow Connector 57"/>
            <p:cNvCxnSpPr/>
            <p:nvPr/>
          </p:nvCxnSpPr>
          <p:spPr>
            <a:xfrm>
              <a:off x="2971800" y="5237251"/>
              <a:ext cx="0" cy="533400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71800" y="4419600"/>
              <a:ext cx="0" cy="341205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2971800" y="3574865"/>
              <a:ext cx="0" cy="341205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1923855" y="5715000"/>
                  <a:ext cx="21147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𝑐h𝑎𝑙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3855" y="5715000"/>
                  <a:ext cx="2114745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2" name="Group 121"/>
          <p:cNvGrpSpPr/>
          <p:nvPr/>
        </p:nvGrpSpPr>
        <p:grpSpPr>
          <a:xfrm>
            <a:off x="5072390" y="1524000"/>
            <a:ext cx="3048000" cy="3950732"/>
            <a:chOff x="1295400" y="2133600"/>
            <a:chExt cx="3048000" cy="395073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3" name="Rectangle 122"/>
                <p:cNvSpPr/>
                <p:nvPr/>
              </p:nvSpPr>
              <p:spPr>
                <a:xfrm>
                  <a:off x="1295400" y="2133600"/>
                  <a:ext cx="533400" cy="3200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 Unicode MS"/>
                          <a:cs typeface="Arial Unicode MS"/>
                        </a:rPr>
                        <m:t>𝐴</m:t>
                      </m:r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>
            <p:sp>
              <p:nvSpPr>
                <p:cNvPr id="123" name="Rectangle 1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5400" y="2133600"/>
                  <a:ext cx="533400" cy="320040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4" name="Straight Connector 123"/>
            <p:cNvCxnSpPr/>
            <p:nvPr/>
          </p:nvCxnSpPr>
          <p:spPr>
            <a:xfrm>
              <a:off x="1828800" y="2514600"/>
              <a:ext cx="1827239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1828800" y="33274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1828800" y="41402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1828800" y="49530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Group 127"/>
            <p:cNvGrpSpPr/>
            <p:nvPr/>
          </p:nvGrpSpPr>
          <p:grpSpPr>
            <a:xfrm>
              <a:off x="2563957" y="3109546"/>
              <a:ext cx="829574" cy="909017"/>
              <a:chOff x="3322230" y="2857500"/>
              <a:chExt cx="829574" cy="909017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152" name="Group 151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153" name="Arc 152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4" name="Straight Connector 153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9" name="TextBox 128"/>
                <p:cNvSpPr txBox="1"/>
                <p:nvPr/>
              </p:nvSpPr>
              <p:spPr>
                <a:xfrm>
                  <a:off x="1828800" y="3745468"/>
                  <a:ext cx="7514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𝑐h𝑎𝑙𝑙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3745468"/>
                  <a:ext cx="75142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30" name="Group 129"/>
            <p:cNvGrpSpPr/>
            <p:nvPr/>
          </p:nvGrpSpPr>
          <p:grpSpPr>
            <a:xfrm>
              <a:off x="2563957" y="3935175"/>
              <a:ext cx="829574" cy="909017"/>
              <a:chOff x="3322230" y="2857500"/>
              <a:chExt cx="829574" cy="909017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148" name="Group 147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149" name="Arc 148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0" name="Straight Connector 149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1" name="Group 130"/>
            <p:cNvGrpSpPr/>
            <p:nvPr/>
          </p:nvGrpSpPr>
          <p:grpSpPr>
            <a:xfrm>
              <a:off x="2563957" y="4760805"/>
              <a:ext cx="829574" cy="909017"/>
              <a:chOff x="3322230" y="2857500"/>
              <a:chExt cx="829574" cy="909017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144" name="Group 143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145" name="Arc 144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6" name="Straight Connector 145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2" name="TextBox 131"/>
                <p:cNvSpPr txBox="1"/>
                <p:nvPr/>
              </p:nvSpPr>
              <p:spPr>
                <a:xfrm>
                  <a:off x="1872145" y="2974778"/>
                  <a:ext cx="6647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𝑜𝑚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32" name="TextBox 1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2145" y="2974778"/>
                  <a:ext cx="664734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3" name="TextBox 132"/>
                <p:cNvSpPr txBox="1"/>
                <p:nvPr/>
              </p:nvSpPr>
              <p:spPr>
                <a:xfrm>
                  <a:off x="1855090" y="4619553"/>
                  <a:ext cx="6988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𝑟𝑒𝑠𝑝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33" name="TextBox 1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5090" y="4619553"/>
                  <a:ext cx="698846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4" name="TextBox 133"/>
                <p:cNvSpPr txBox="1"/>
                <p:nvPr/>
              </p:nvSpPr>
              <p:spPr>
                <a:xfrm>
                  <a:off x="1817099" y="2152400"/>
                  <a:ext cx="7748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𝑡𝑎𝑡𝑒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34" name="TextBox 1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7099" y="2152400"/>
                  <a:ext cx="774827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5" name="Straight Connector 134"/>
            <p:cNvCxnSpPr/>
            <p:nvPr/>
          </p:nvCxnSpPr>
          <p:spPr>
            <a:xfrm>
              <a:off x="3280327" y="3344110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3280327" y="4170125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3280327" y="4953000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8" name="Rectangle 137"/>
                <p:cNvSpPr/>
                <p:nvPr/>
              </p:nvSpPr>
              <p:spPr>
                <a:xfrm>
                  <a:off x="3647024" y="2133600"/>
                  <a:ext cx="696376" cy="3200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pPr>
                        <m:e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𝐴</m:t>
                          </m:r>
                        </m:e>
                        <m:sup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∗</m:t>
                          </m:r>
                        </m:sup>
                      </m:sSup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>
            <p:sp>
              <p:nvSpPr>
                <p:cNvPr id="138" name="Rectangle 1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7024" y="2133600"/>
                  <a:ext cx="696376" cy="3200400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9" name="Straight Arrow Connector 138"/>
            <p:cNvCxnSpPr/>
            <p:nvPr/>
          </p:nvCxnSpPr>
          <p:spPr>
            <a:xfrm>
              <a:off x="2971800" y="5237251"/>
              <a:ext cx="0" cy="533400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>
              <a:off x="2971800" y="4419600"/>
              <a:ext cx="0" cy="341205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>
              <a:off x="2971800" y="3574865"/>
              <a:ext cx="0" cy="341205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2" name="TextBox 141"/>
                <p:cNvSpPr txBox="1"/>
                <p:nvPr/>
              </p:nvSpPr>
              <p:spPr>
                <a:xfrm>
                  <a:off x="1984089" y="5715000"/>
                  <a:ext cx="21777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𝑐𝑜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𝑐h𝑎𝑙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𝑟𝑒𝑠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2" name="TextBox 1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4089" y="5715000"/>
                  <a:ext cx="2177776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55" name="Straight Connector 154"/>
          <p:cNvCxnSpPr/>
          <p:nvPr/>
        </p:nvCxnSpPr>
        <p:spPr>
          <a:xfrm>
            <a:off x="8120390" y="1943100"/>
            <a:ext cx="4572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8" name="TextBox 157"/>
              <p:cNvSpPr txBox="1"/>
              <p:nvPr/>
            </p:nvSpPr>
            <p:spPr>
              <a:xfrm>
                <a:off x="3889759" y="2554069"/>
                <a:ext cx="11826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𝑟𝑎𝑛𝑑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8" name="TextBox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759" y="2554069"/>
                <a:ext cx="1182631" cy="6463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1" name="TextBox 160"/>
              <p:cNvSpPr txBox="1"/>
              <p:nvPr/>
            </p:nvSpPr>
            <p:spPr>
              <a:xfrm>
                <a:off x="1397013" y="6029980"/>
                <a:ext cx="62974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To show: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𝐏𝐫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𝒄𝒐</m:t>
                            </m:r>
                            <m:sSub>
                              <m:sSubPr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𝒄𝒐</m:t>
                            </m:r>
                            <m:sSub>
                              <m:sSubPr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𝒑𝒐𝒍𝒚</m:t>
                    </m:r>
                  </m:oMath>
                </a14:m>
                <a:endParaRPr lang="en-US" sz="2800" b="1" dirty="0" smtClean="0"/>
              </a:p>
            </p:txBody>
          </p:sp>
        </mc:Choice>
        <mc:Fallback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13" y="6029980"/>
                <a:ext cx="6297430" cy="523220"/>
              </a:xfrm>
              <a:prstGeom prst="rect">
                <a:avLst/>
              </a:prstGeom>
              <a:blipFill>
                <a:blip r:embed="rId17"/>
                <a:stretch>
                  <a:fillRect l="-1936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2139926" y="3325575"/>
            <a:ext cx="726391" cy="4699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66214" y="3200400"/>
            <a:ext cx="700103" cy="6096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2139926" y="4175145"/>
            <a:ext cx="726391" cy="4699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166214" y="4049970"/>
            <a:ext cx="700103" cy="6096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6320282" y="3325575"/>
            <a:ext cx="726391" cy="4699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346570" y="3200400"/>
            <a:ext cx="700103" cy="6096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6320282" y="4175145"/>
            <a:ext cx="726391" cy="4699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346570" y="4049970"/>
            <a:ext cx="700103" cy="6096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328409" y="5279648"/>
            <a:ext cx="1176791" cy="4716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519409" y="5286674"/>
            <a:ext cx="1252793" cy="54663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6686315" y="5660472"/>
            <a:ext cx="2365218" cy="4355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smtClean="0">
                <a:solidFill>
                  <a:schemeClr val="tx1"/>
                </a:solidFill>
              </a:rPr>
              <a:t>“strict </a:t>
            </a:r>
            <a:r>
              <a:rPr lang="en-US" dirty="0">
                <a:solidFill>
                  <a:schemeClr val="tx1"/>
                </a:solidFill>
              </a:rPr>
              <a:t>soundness”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76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5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FS </a:t>
            </a:r>
            <a:r>
              <a:rPr lang="en-US" dirty="0"/>
              <a:t>soundness (</a:t>
            </a:r>
            <a:r>
              <a:rPr lang="en-US" dirty="0" err="1"/>
              <a:t>ctd</a:t>
            </a:r>
            <a:r>
              <a:rPr lang="en-US" dirty="0"/>
              <a:t>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24190" y="1943100"/>
            <a:ext cx="4572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929390" y="1943100"/>
            <a:ext cx="11430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881390" y="1524000"/>
                <a:ext cx="533400" cy="32004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  <a:ea typeface="Arial Unicode MS"/>
                    <a:cs typeface="Arial Unicode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 Unicode MS"/>
                        <a:cs typeface="Arial Unicode MS"/>
                      </a:rPr>
                      <m:t>𝐴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390" y="1524000"/>
                <a:ext cx="533400" cy="3200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1414790" y="1905000"/>
            <a:ext cx="1827239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14790" y="2717800"/>
            <a:ext cx="751424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14790" y="3530600"/>
            <a:ext cx="1827239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14790" y="4343400"/>
            <a:ext cx="1827239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149947" y="2499946"/>
            <a:ext cx="829574" cy="909017"/>
            <a:chOff x="3322230" y="2857500"/>
            <a:chExt cx="829574" cy="909017"/>
          </a:xfrm>
        </p:grpSpPr>
        <p:sp>
          <p:nvSpPr>
            <p:cNvPr id="12" name="Rectangle 11"/>
            <p:cNvSpPr/>
            <p:nvPr/>
          </p:nvSpPr>
          <p:spPr>
            <a:xfrm>
              <a:off x="3352800" y="2857500"/>
              <a:ext cx="685800" cy="4699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322230" y="2895600"/>
              <a:ext cx="829574" cy="870917"/>
              <a:chOff x="3258466" y="3022926"/>
              <a:chExt cx="1249681" cy="1311961"/>
            </a:xfrm>
          </p:grpSpPr>
          <p:sp>
            <p:nvSpPr>
              <p:cNvPr id="13" name="Arc 12"/>
              <p:cNvSpPr/>
              <p:nvPr/>
            </p:nvSpPr>
            <p:spPr>
              <a:xfrm rot="18681322">
                <a:off x="3369713" y="3196453"/>
                <a:ext cx="1027187" cy="1249681"/>
              </a:xfrm>
              <a:prstGeom prst="arc">
                <a:avLst/>
              </a:prstGeom>
              <a:ln w="38100">
                <a:solidFill>
                  <a:srgbClr val="2D63A2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flipV="1">
                <a:off x="3688449" y="3022926"/>
                <a:ext cx="304800" cy="508326"/>
              </a:xfrm>
              <a:prstGeom prst="line">
                <a:avLst/>
              </a:prstGeom>
              <a:ln w="38100">
                <a:solidFill>
                  <a:srgbClr val="2D63A2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414790" y="3135868"/>
                <a:ext cx="751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𝑐h𝑎𝑙𝑙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790" y="3135868"/>
                <a:ext cx="75142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1458135" y="2365178"/>
                <a:ext cx="6647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𝑜𝑚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135" y="2365178"/>
                <a:ext cx="66473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1441080" y="4009953"/>
                <a:ext cx="698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080" y="4009953"/>
                <a:ext cx="698846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1403089" y="1542800"/>
                <a:ext cx="7748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𝑡𝑎𝑡𝑒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089" y="1542800"/>
                <a:ext cx="77482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3233014" y="1524000"/>
                <a:ext cx="696376" cy="32004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  <a:ea typeface="Arial Unicode MS"/>
                    <a:cs typeface="Arial Unicode M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 Unicode MS"/>
                            <a:cs typeface="Arial Unicode MS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 Unicode MS"/>
                            <a:cs typeface="Arial Unicode MS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 Unicode MS"/>
                            <a:cs typeface="Arial Unicode MS"/>
                          </a:rPr>
                          <m:t>∗</m:t>
                        </m:r>
                      </m:sup>
                    </m:sSup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014" y="1524000"/>
                <a:ext cx="696376" cy="32004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>
            <a:stCxn id="12" idx="2"/>
          </p:cNvCxnSpPr>
          <p:nvPr/>
        </p:nvCxnSpPr>
        <p:spPr>
          <a:xfrm flipH="1">
            <a:off x="2514600" y="2969846"/>
            <a:ext cx="8817" cy="2158890"/>
          </a:xfrm>
          <a:prstGeom prst="straightConnector1">
            <a:avLst/>
          </a:prstGeom>
          <a:ln w="66675" cmpd="dbl">
            <a:solidFill>
              <a:srgbClr val="2D63A2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2133600" y="5029200"/>
                <a:ext cx="767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029200"/>
                <a:ext cx="76783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Rectangle 122"/>
              <p:cNvSpPr/>
              <p:nvPr/>
            </p:nvSpPr>
            <p:spPr>
              <a:xfrm>
                <a:off x="5072390" y="1524000"/>
                <a:ext cx="533400" cy="32004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  <a:ea typeface="Arial Unicode MS"/>
                    <a:cs typeface="Arial Unicode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 Unicode MS"/>
                        <a:cs typeface="Arial Unicode MS"/>
                      </a:rPr>
                      <m:t>𝐴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390" y="1524000"/>
                <a:ext cx="533400" cy="32004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4" name="Straight Connector 123"/>
          <p:cNvCxnSpPr/>
          <p:nvPr/>
        </p:nvCxnSpPr>
        <p:spPr>
          <a:xfrm>
            <a:off x="5605790" y="1905000"/>
            <a:ext cx="1827239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605790" y="2717800"/>
            <a:ext cx="751424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5605790" y="3530600"/>
            <a:ext cx="1818224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5605790" y="4343400"/>
            <a:ext cx="1818224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6340947" y="2499946"/>
            <a:ext cx="829574" cy="909017"/>
            <a:chOff x="3322230" y="2857500"/>
            <a:chExt cx="829574" cy="909017"/>
          </a:xfrm>
        </p:grpSpPr>
        <p:sp>
          <p:nvSpPr>
            <p:cNvPr id="151" name="Rectangle 150"/>
            <p:cNvSpPr/>
            <p:nvPr/>
          </p:nvSpPr>
          <p:spPr>
            <a:xfrm>
              <a:off x="3352800" y="2857500"/>
              <a:ext cx="685800" cy="4699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grpSp>
          <p:nvGrpSpPr>
            <p:cNvPr id="152" name="Group 151"/>
            <p:cNvGrpSpPr/>
            <p:nvPr/>
          </p:nvGrpSpPr>
          <p:grpSpPr>
            <a:xfrm>
              <a:off x="3322230" y="2895600"/>
              <a:ext cx="829574" cy="870917"/>
              <a:chOff x="3258466" y="3022926"/>
              <a:chExt cx="1249681" cy="1311961"/>
            </a:xfrm>
          </p:grpSpPr>
          <p:sp>
            <p:nvSpPr>
              <p:cNvPr id="153" name="Arc 152"/>
              <p:cNvSpPr/>
              <p:nvPr/>
            </p:nvSpPr>
            <p:spPr>
              <a:xfrm rot="18681322">
                <a:off x="3369713" y="3196453"/>
                <a:ext cx="1027187" cy="1249681"/>
              </a:xfrm>
              <a:prstGeom prst="arc">
                <a:avLst/>
              </a:prstGeom>
              <a:ln w="38100">
                <a:solidFill>
                  <a:srgbClr val="2D63A2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4" name="Straight Connector 153"/>
              <p:cNvCxnSpPr/>
              <p:nvPr/>
            </p:nvCxnSpPr>
            <p:spPr>
              <a:xfrm flipV="1">
                <a:off x="3688449" y="3022926"/>
                <a:ext cx="304800" cy="508326"/>
              </a:xfrm>
              <a:prstGeom prst="line">
                <a:avLst/>
              </a:prstGeom>
              <a:ln w="38100">
                <a:solidFill>
                  <a:srgbClr val="2D63A2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9" name="TextBox 128"/>
              <p:cNvSpPr txBox="1"/>
              <p:nvPr/>
            </p:nvSpPr>
            <p:spPr>
              <a:xfrm>
                <a:off x="5605790" y="3135868"/>
                <a:ext cx="751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𝑐h𝑎𝑙𝑙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790" y="3135868"/>
                <a:ext cx="75142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2" name="TextBox 131"/>
              <p:cNvSpPr txBox="1"/>
              <p:nvPr/>
            </p:nvSpPr>
            <p:spPr>
              <a:xfrm>
                <a:off x="5649135" y="2365178"/>
                <a:ext cx="6647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𝑜𝑚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135" y="2365178"/>
                <a:ext cx="66473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3" name="TextBox 132"/>
              <p:cNvSpPr txBox="1"/>
              <p:nvPr/>
            </p:nvSpPr>
            <p:spPr>
              <a:xfrm>
                <a:off x="5632080" y="4009953"/>
                <a:ext cx="698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080" y="4009953"/>
                <a:ext cx="698846" cy="369332"/>
              </a:xfrm>
              <a:prstGeom prst="rect">
                <a:avLst/>
              </a:prstGeom>
              <a:blipFill>
                <a:blip r:embed="rId1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4" name="TextBox 133"/>
              <p:cNvSpPr txBox="1"/>
              <p:nvPr/>
            </p:nvSpPr>
            <p:spPr>
              <a:xfrm>
                <a:off x="5594089" y="1542800"/>
                <a:ext cx="7748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𝑡𝑎𝑡𝑒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089" y="1542800"/>
                <a:ext cx="77482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5" name="Straight Connector 134"/>
          <p:cNvCxnSpPr/>
          <p:nvPr/>
        </p:nvCxnSpPr>
        <p:spPr>
          <a:xfrm>
            <a:off x="7057317" y="2734510"/>
            <a:ext cx="375712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Rectangle 137"/>
              <p:cNvSpPr/>
              <p:nvPr/>
            </p:nvSpPr>
            <p:spPr>
              <a:xfrm>
                <a:off x="7424014" y="1524000"/>
                <a:ext cx="696376" cy="32004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  <a:ea typeface="Arial Unicode MS"/>
                    <a:cs typeface="Arial Unicode M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 Unicode MS"/>
                            <a:cs typeface="Arial Unicode MS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 Unicode MS"/>
                            <a:cs typeface="Arial Unicode MS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 Unicode MS"/>
                            <a:cs typeface="Arial Unicode MS"/>
                          </a:rPr>
                          <m:t>∗</m:t>
                        </m:r>
                      </m:sup>
                    </m:sSup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>
          <p:sp>
            <p:nvSpPr>
              <p:cNvPr id="138" name="Rectangle 1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4014" y="1524000"/>
                <a:ext cx="696376" cy="32004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9" name="Straight Arrow Connector 138"/>
          <p:cNvCxnSpPr/>
          <p:nvPr/>
        </p:nvCxnSpPr>
        <p:spPr>
          <a:xfrm>
            <a:off x="6748790" y="2979506"/>
            <a:ext cx="0" cy="2149230"/>
          </a:xfrm>
          <a:prstGeom prst="straightConnector1">
            <a:avLst/>
          </a:prstGeom>
          <a:ln w="66675" cmpd="dbl">
            <a:solidFill>
              <a:srgbClr val="2D63A2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/>
              <p:cNvSpPr txBox="1"/>
              <p:nvPr/>
            </p:nvSpPr>
            <p:spPr>
              <a:xfrm>
                <a:off x="6400800" y="5029200"/>
                <a:ext cx="7731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𝑐𝑜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5029200"/>
                <a:ext cx="77316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5" name="Straight Connector 154"/>
          <p:cNvCxnSpPr/>
          <p:nvPr/>
        </p:nvCxnSpPr>
        <p:spPr>
          <a:xfrm>
            <a:off x="8120390" y="1943100"/>
            <a:ext cx="4572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8" name="TextBox 157"/>
              <p:cNvSpPr txBox="1"/>
              <p:nvPr/>
            </p:nvSpPr>
            <p:spPr>
              <a:xfrm>
                <a:off x="3889759" y="2554069"/>
                <a:ext cx="11826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𝑟𝑎𝑛𝑑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8" name="TextBox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759" y="2554069"/>
                <a:ext cx="1182631" cy="6463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1" name="TextBox 160"/>
              <p:cNvSpPr txBox="1"/>
              <p:nvPr/>
            </p:nvSpPr>
            <p:spPr>
              <a:xfrm>
                <a:off x="1397013" y="6029980"/>
                <a:ext cx="62974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To show: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𝐏𝐫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𝒄𝒐</m:t>
                            </m:r>
                            <m:sSub>
                              <m:sSubPr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𝒄𝒐</m:t>
                            </m:r>
                            <m:sSub>
                              <m:sSubPr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𝒑𝒐𝒍𝒚</m:t>
                    </m:r>
                  </m:oMath>
                </a14:m>
                <a:endParaRPr lang="en-US" sz="2800" b="1" dirty="0" smtClean="0"/>
              </a:p>
            </p:txBody>
          </p:sp>
        </mc:Choice>
        <mc:Fallback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13" y="6029980"/>
                <a:ext cx="6297430" cy="523220"/>
              </a:xfrm>
              <a:prstGeom prst="rect">
                <a:avLst/>
              </a:prstGeom>
              <a:blipFill>
                <a:blip r:embed="rId17"/>
                <a:stretch>
                  <a:fillRect l="-1936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5" name="Straight Connector 114"/>
          <p:cNvCxnSpPr/>
          <p:nvPr/>
        </p:nvCxnSpPr>
        <p:spPr>
          <a:xfrm>
            <a:off x="2866317" y="2734510"/>
            <a:ext cx="375712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834192" y="5214610"/>
            <a:ext cx="3280607" cy="717322"/>
            <a:chOff x="834192" y="5214610"/>
            <a:chExt cx="3280607" cy="717322"/>
          </a:xfrm>
        </p:grpSpPr>
        <p:sp>
          <p:nvSpPr>
            <p:cNvPr id="68" name="Left Brace 67"/>
            <p:cNvSpPr/>
            <p:nvPr/>
          </p:nvSpPr>
          <p:spPr>
            <a:xfrm rot="16200000">
              <a:off x="2300501" y="3748301"/>
              <a:ext cx="347990" cy="3280607"/>
            </a:xfrm>
            <a:prstGeom prst="leftBrace">
              <a:avLst>
                <a:gd name="adj1" fmla="val 82144"/>
                <a:gd name="adj2" fmla="val 50000"/>
              </a:avLst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217559" y="5562600"/>
              <a:ext cx="26148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Projective measurement</a:t>
              </a:r>
              <a:endParaRPr lang="en-US" b="1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986078" y="5214611"/>
            <a:ext cx="3280607" cy="717321"/>
            <a:chOff x="4986078" y="5214611"/>
            <a:chExt cx="3280607" cy="717321"/>
          </a:xfrm>
        </p:grpSpPr>
        <p:sp>
          <p:nvSpPr>
            <p:cNvPr id="156" name="Left Brace 155"/>
            <p:cNvSpPr/>
            <p:nvPr/>
          </p:nvSpPr>
          <p:spPr>
            <a:xfrm rot="16200000">
              <a:off x="6452387" y="3748302"/>
              <a:ext cx="347990" cy="3280607"/>
            </a:xfrm>
            <a:prstGeom prst="leftBrace">
              <a:avLst>
                <a:gd name="adj1" fmla="val 82144"/>
                <a:gd name="adj2" fmla="val 50000"/>
              </a:avLst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334000" y="5562600"/>
              <a:ext cx="26148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Projective measurement</a:t>
              </a:r>
              <a:endParaRPr lang="en-US" b="1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Rectangle 71"/>
              <p:cNvSpPr/>
              <p:nvPr/>
            </p:nvSpPr>
            <p:spPr>
              <a:xfrm>
                <a:off x="834192" y="1524000"/>
                <a:ext cx="3145472" cy="3200400"/>
              </a:xfrm>
              <a:prstGeom prst="rect">
                <a:avLst/>
              </a:prstGeom>
              <a:solidFill>
                <a:srgbClr val="FFFFFF">
                  <a:alpha val="89804"/>
                </a:srgbClr>
              </a:solidFill>
              <a:ln w="38100">
                <a:solidFill>
                  <a:srgbClr val="2D63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𝑀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𝐻</m:t>
                          </m:r>
                        </m:sup>
                      </m:sSup>
                    </m:oMath>
                  </m:oMathPara>
                </a14:m>
                <a:endParaRPr lang="en-US" sz="44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192" y="1524000"/>
                <a:ext cx="3145472" cy="320040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38100">
                <a:solidFill>
                  <a:srgbClr val="2D63A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2" name="Rectangle 161"/>
              <p:cNvSpPr/>
              <p:nvPr/>
            </p:nvSpPr>
            <p:spPr>
              <a:xfrm>
                <a:off x="5034762" y="1524000"/>
                <a:ext cx="3145472" cy="3200400"/>
              </a:xfrm>
              <a:prstGeom prst="rect">
                <a:avLst/>
              </a:prstGeom>
              <a:solidFill>
                <a:srgbClr val="FFFFFF">
                  <a:alpha val="89804"/>
                </a:srgbClr>
              </a:solidFill>
              <a:ln w="38100">
                <a:solidFill>
                  <a:srgbClr val="2D63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𝑀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𝐻</m:t>
                          </m:r>
                        </m:sup>
                      </m:sSup>
                    </m:oMath>
                  </m:oMathPara>
                </a14:m>
                <a:endParaRPr lang="en-US" sz="44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>
          <p:sp>
            <p:nvSpPr>
              <p:cNvPr id="162" name="Rectangle 1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4762" y="1524000"/>
                <a:ext cx="3145472" cy="320040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38100">
                <a:solidFill>
                  <a:srgbClr val="2D63A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4" name="TextBox 163"/>
          <p:cNvSpPr txBox="1"/>
          <p:nvPr/>
        </p:nvSpPr>
        <p:spPr>
          <a:xfrm>
            <a:off x="7337895" y="5706070"/>
            <a:ext cx="7393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00B050"/>
                </a:solidFill>
              </a:rPr>
              <a:t>✔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8136658" y="6019800"/>
            <a:ext cx="931142" cy="4355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smtClean="0">
                <a:solidFill>
                  <a:schemeClr val="tx1"/>
                </a:solidFill>
              </a:rPr>
              <a:t>QFC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5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162" grpId="0" animBg="1"/>
      <p:bldP spid="164" grpId="0"/>
      <p:bldP spid="1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Assume: </a:t>
            </a:r>
            <a:r>
              <a:rPr lang="en-US" dirty="0" smtClean="0">
                <a:solidFill>
                  <a:srgbClr val="00B050"/>
                </a:solidFill>
              </a:rPr>
              <a:t>QFC holds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Assume: </a:t>
            </a:r>
            <a:r>
              <a:rPr lang="en-US" dirty="0" smtClean="0"/>
              <a:t>Sigma-protocol has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special soundness</a:t>
            </a:r>
          </a:p>
          <a:p>
            <a:r>
              <a:rPr lang="en-US" dirty="0">
                <a:solidFill>
                  <a:srgbClr val="00B050"/>
                </a:solidFill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trict soundness</a:t>
            </a:r>
          </a:p>
          <a:p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dirty="0" smtClean="0">
                <a:solidFill>
                  <a:srgbClr val="0070C0"/>
                </a:solidFill>
              </a:rPr>
              <a:t>onest-verifier zero-knowledge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Then:</a:t>
            </a:r>
            <a:r>
              <a:rPr lang="en-US" dirty="0" smtClean="0"/>
              <a:t> Fiat-Shamir is</a:t>
            </a:r>
          </a:p>
          <a:p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 smtClean="0">
                <a:solidFill>
                  <a:srgbClr val="00B050"/>
                </a:solidFill>
              </a:rPr>
              <a:t> proof of knowledge (simulation-sound extractable)</a:t>
            </a:r>
          </a:p>
          <a:p>
            <a:r>
              <a:rPr lang="en-US" dirty="0">
                <a:solidFill>
                  <a:srgbClr val="0070C0"/>
                </a:solidFill>
              </a:rPr>
              <a:t>z</a:t>
            </a:r>
            <a:r>
              <a:rPr lang="en-US" dirty="0" smtClean="0">
                <a:solidFill>
                  <a:srgbClr val="0070C0"/>
                </a:solidFill>
              </a:rPr>
              <a:t>ero-knowledge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3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 QFC (please help!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Weaker condition than strict soundness?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Sigma-</a:t>
            </a:r>
            <a:r>
              <a:rPr lang="en-US" dirty="0" err="1" smtClean="0">
                <a:sym typeface="Wingdings" panose="05000000000000000000" pitchFamily="2" charset="2"/>
              </a:rPr>
              <a:t>protos</a:t>
            </a:r>
            <a:r>
              <a:rPr lang="en-US" dirty="0" smtClean="0">
                <a:sym typeface="Wingdings" panose="05000000000000000000" pitchFamily="2" charset="2"/>
              </a:rPr>
              <a:t> with strict soundness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1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4997669"/>
            <a:ext cx="9144000" cy="18603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2226" y="1524000"/>
            <a:ext cx="48583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I thank </a:t>
            </a:r>
            <a:r>
              <a:rPr lang="en-US" sz="6000" b="1" dirty="0" smtClean="0"/>
              <a:t>you for</a:t>
            </a:r>
            <a:br>
              <a:rPr lang="en-US" sz="6000" b="1" dirty="0" smtClean="0"/>
            </a:br>
            <a:r>
              <a:rPr lang="en-US" sz="6000" b="1" dirty="0" smtClean="0"/>
              <a:t>your</a:t>
            </a:r>
            <a:r>
              <a:rPr lang="en-US" sz="6000" b="1" dirty="0"/>
              <a:t> </a:t>
            </a:r>
            <a:r>
              <a:rPr lang="en-US" sz="6000" b="1" dirty="0" smtClean="0"/>
              <a:t>attention</a:t>
            </a:r>
            <a:endParaRPr lang="en-US" sz="6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7" t="8421"/>
          <a:stretch/>
        </p:blipFill>
        <p:spPr>
          <a:xfrm>
            <a:off x="7883" y="5937694"/>
            <a:ext cx="2895600" cy="9965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" t="15086" b="14254"/>
          <a:stretch/>
        </p:blipFill>
        <p:spPr>
          <a:xfrm>
            <a:off x="67965" y="4873522"/>
            <a:ext cx="2675235" cy="11462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49" y="5047593"/>
            <a:ext cx="2876550" cy="9048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547438"/>
            <a:ext cx="2819400" cy="15708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620" y="5927835"/>
            <a:ext cx="1600580" cy="7975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963618"/>
            <a:ext cx="1256287" cy="9660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19800" y="51816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dirty="0"/>
              <a:t>This research was supported by European Social </a:t>
            </a:r>
            <a:r>
              <a:rPr lang="en-US" dirty="0" smtClean="0"/>
              <a:t>Fund’s Doctoral </a:t>
            </a:r>
            <a:r>
              <a:rPr lang="en-US" dirty="0"/>
              <a:t>Studies </a:t>
            </a:r>
            <a:r>
              <a:rPr lang="en-US" dirty="0" smtClean="0"/>
              <a:t>and </a:t>
            </a:r>
            <a:r>
              <a:rPr lang="en-US" dirty="0" err="1" smtClean="0"/>
              <a:t>Internationalisation</a:t>
            </a:r>
            <a:r>
              <a:rPr lang="en-US" dirty="0" smtClean="0"/>
              <a:t>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DoRa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76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Fiat-Shamir  (overview)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Non-interactive proof system: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dirty="0" smtClean="0"/>
              <a:t>Zero-knowledge   proof of knowledge</a:t>
            </a:r>
            <a:endParaRPr lang="en-US" sz="2800" dirty="0" smtClean="0"/>
          </a:p>
          <a:p>
            <a:endParaRPr lang="en-US" sz="4800" dirty="0" smtClean="0"/>
          </a:p>
          <a:p>
            <a:r>
              <a:rPr lang="en-US" sz="2800" dirty="0" smtClean="0"/>
              <a:t>Signature scheme   </a:t>
            </a:r>
            <a:r>
              <a:rPr lang="en-US" sz="2400" dirty="0" smtClean="0"/>
              <a:t>(Signer proves knowledge of </a:t>
            </a:r>
            <a:r>
              <a:rPr lang="en-US" sz="2400" dirty="0" err="1" smtClean="0"/>
              <a:t>sk</a:t>
            </a:r>
            <a:r>
              <a:rPr lang="en-US" sz="2400" dirty="0" smtClean="0"/>
              <a:t>)</a:t>
            </a:r>
            <a:endParaRPr lang="en-US" sz="2800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62000" y="2514600"/>
            <a:ext cx="18288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Prover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77000" y="2514600"/>
            <a:ext cx="18288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Verifier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43200" y="2895600"/>
            <a:ext cx="358140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914400" y="3352800"/>
            <a:ext cx="22860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790700" y="3336131"/>
            <a:ext cx="19050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807829" y="3371449"/>
            <a:ext cx="19050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3238" y="3593068"/>
            <a:ext cx="1140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00932" y="3584219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witness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469838" y="3593068"/>
            <a:ext cx="1140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469655" y="2526268"/>
                <a:ext cx="20929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𝑐𝑜𝑚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𝑐𝑜𝑚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655" y="2526268"/>
                <a:ext cx="2092945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878896" y="4800600"/>
            <a:ext cx="6207704" cy="597932"/>
            <a:chOff x="878896" y="4800600"/>
            <a:chExt cx="6207704" cy="597932"/>
          </a:xfrm>
        </p:grpSpPr>
        <p:sp>
          <p:nvSpPr>
            <p:cNvPr id="22" name="Left Brace 21"/>
            <p:cNvSpPr/>
            <p:nvPr/>
          </p:nvSpPr>
          <p:spPr>
            <a:xfrm rot="16200000">
              <a:off x="2115849" y="3563647"/>
              <a:ext cx="228600" cy="2702506"/>
            </a:xfrm>
            <a:prstGeom prst="leftBrace">
              <a:avLst>
                <a:gd name="adj1" fmla="val 101790"/>
                <a:gd name="adj2" fmla="val 50000"/>
              </a:avLst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66800" y="5029200"/>
              <a:ext cx="2463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Verifier learns “nothing”</a:t>
              </a:r>
              <a:endParaRPr lang="en-US" dirty="0"/>
            </a:p>
          </p:txBody>
        </p:sp>
        <p:sp>
          <p:nvSpPr>
            <p:cNvPr id="24" name="Left Brace 23"/>
            <p:cNvSpPr/>
            <p:nvPr/>
          </p:nvSpPr>
          <p:spPr>
            <a:xfrm rot="16200000">
              <a:off x="5334001" y="3277082"/>
              <a:ext cx="228600" cy="3276598"/>
            </a:xfrm>
            <a:prstGeom prst="leftBrace">
              <a:avLst>
                <a:gd name="adj1" fmla="val 101790"/>
                <a:gd name="adj2" fmla="val 50000"/>
              </a:avLst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91000" y="5029200"/>
              <a:ext cx="26508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Prover must know witness</a:t>
              </a:r>
              <a:endParaRPr lang="en-US" dirty="0"/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447800" y="1828800"/>
            <a:ext cx="6179238" cy="3657600"/>
          </a:xfrm>
          <a:prstGeom prst="roundRect">
            <a:avLst/>
          </a:prstGeom>
          <a:solidFill>
            <a:srgbClr val="FF3300">
              <a:alpha val="89804"/>
            </a:srgb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Quantum</a:t>
            </a:r>
            <a:b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secure?</a:t>
            </a:r>
          </a:p>
        </p:txBody>
      </p:sp>
    </p:spTree>
    <p:extLst>
      <p:ext uri="{BB962C8B-B14F-4D97-AF65-F5344CB8AC3E}">
        <p14:creationId xmlns:p14="http://schemas.microsoft.com/office/powerpoint/2010/main" val="339588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FS:  Sigma protocols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00600" y="1600200"/>
                <a:ext cx="41148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Honest-verifier</a:t>
                </a:r>
                <a:br>
                  <a:rPr lang="en-US" b="1" dirty="0" smtClean="0"/>
                </a:br>
                <a:r>
                  <a:rPr lang="en-US" b="1" dirty="0" smtClean="0"/>
                  <a:t>zero-knowledge</a:t>
                </a:r>
              </a:p>
              <a:p>
                <a:r>
                  <a:rPr lang="en-US" dirty="0"/>
                  <a:t>d</a:t>
                </a:r>
                <a:r>
                  <a:rPr lang="en-US" dirty="0" smtClean="0"/>
                  <a:t>etails omitted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Special soundness</a:t>
                </a:r>
              </a:p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𝑟𝑒𝑠𝑝</m:t>
                    </m:r>
                  </m:oMath>
                </a14:m>
                <a:r>
                  <a:rPr lang="en-US" dirty="0" smtClean="0"/>
                  <a:t> for two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𝑐h𝑎𝑙𝑙</m:t>
                    </m:r>
                  </m:oMath>
                </a14:m>
                <a:r>
                  <a:rPr lang="en-US" dirty="0" smtClean="0"/>
                  <a:t> (same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𝑐𝑜𝑚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Get: Witness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0600" y="1600200"/>
                <a:ext cx="4114800" cy="4525963"/>
              </a:xfrm>
              <a:blipFill>
                <a:blip r:embed="rId2"/>
                <a:stretch>
                  <a:fillRect l="-3852" t="-1752" b="-3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56189" y="2362200"/>
            <a:ext cx="609600" cy="251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52800" y="2362200"/>
            <a:ext cx="609600" cy="251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V</a:t>
            </a:r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67982" y="27432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267982" y="35052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393704">
            <a:off x="1634168" y="2523840"/>
            <a:ext cx="1397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commitment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21220623">
            <a:off x="1792611" y="3288646"/>
            <a:ext cx="108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67982" y="43434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393704">
            <a:off x="1813994" y="4124040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1595735"/>
            <a:ext cx="3796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Interactive proof system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7490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FS:  The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9575"/>
            <a:ext cx="8229600" cy="4873625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Prover sends simulated sigma-proto interaction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 Soundness of sigma-protocol carries over</a:t>
            </a: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1500128"/>
            <a:ext cx="3581400" cy="36814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600199"/>
            <a:ext cx="1166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Prover</a:t>
            </a:r>
            <a:endParaRPr lang="en-US" sz="28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838200" y="2346415"/>
            <a:ext cx="609600" cy="2514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491811" y="2362199"/>
            <a:ext cx="609600" cy="2514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V</a:t>
            </a:r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49993" y="2727415"/>
            <a:ext cx="865618" cy="1524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549993" y="3619499"/>
            <a:ext cx="865618" cy="98516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rot="651941">
                <a:off x="1682464" y="2481958"/>
                <a:ext cx="6647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𝑐𝑜𝑚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651941">
                <a:off x="1682464" y="2481958"/>
                <a:ext cx="66473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 rot="21220623">
                <a:off x="1636877" y="3335567"/>
                <a:ext cx="751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𝑐h𝑎𝑙𝑙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220623">
                <a:off x="1636877" y="3335567"/>
                <a:ext cx="75142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1549993" y="4327615"/>
            <a:ext cx="865618" cy="98516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361629">
                <a:off x="1672425" y="4058484"/>
                <a:ext cx="698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61629">
                <a:off x="1672425" y="4058484"/>
                <a:ext cx="698846" cy="369332"/>
              </a:xfrm>
              <a:prstGeom prst="rect">
                <a:avLst/>
              </a:prstGeom>
              <a:blipFill>
                <a:blip r:embed="rId4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4267200" y="3505199"/>
            <a:ext cx="205740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477000" y="1447800"/>
            <a:ext cx="2209800" cy="3657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66637" y="1534179"/>
            <a:ext cx="1286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Verifier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209800" y="3163668"/>
                <a:ext cx="1524000" cy="646331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𝑐h𝑎𝑙𝑙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≔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163668"/>
                <a:ext cx="1524000" cy="646331"/>
              </a:xfrm>
              <a:prstGeom prst="rect">
                <a:avLst/>
              </a:prstGeom>
              <a:blipFill>
                <a:blip r:embed="rId5"/>
                <a:stretch>
                  <a:fillRect b="-6604"/>
                </a:stretch>
              </a:blipFill>
              <a:effectLst>
                <a:softEdge rad="6350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59203" y="3124199"/>
                <a:ext cx="18129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𝑐h𝑎𝑙𝑙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203" y="3124199"/>
                <a:ext cx="1812997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45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FS soundness  (quantum)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4169"/>
            <a:ext cx="8229600" cy="1096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Artificial sigma-protocol          </a:t>
            </a:r>
            <a:r>
              <a:rPr lang="en-US" sz="2400" dirty="0" smtClean="0"/>
              <a:t>[Ambainis,Rosmanis,U14]</a:t>
            </a:r>
            <a:br>
              <a:rPr lang="en-US" sz="2400" dirty="0" smtClean="0"/>
            </a:br>
            <a:r>
              <a:rPr lang="en-US" dirty="0" smtClean="0"/>
              <a:t>(relative to specific oracles)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5</a:t>
            </a:fld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56189" y="2819400"/>
            <a:ext cx="609600" cy="3505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267982" y="33528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267982" y="4542126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rot="393704">
                <a:off x="1903472" y="3133440"/>
                <a:ext cx="8586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𝑐𝑜𝑚𝑚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3704">
                <a:off x="1903472" y="3133440"/>
                <a:ext cx="85869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 rot="21220623">
                <a:off x="1957110" y="4325572"/>
                <a:ext cx="751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𝑐h𝑎𝑙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220623">
                <a:off x="1957110" y="4325572"/>
                <a:ext cx="75142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1267982" y="5840039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rot="393704">
                <a:off x="1983400" y="5620679"/>
                <a:ext cx="698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3704">
                <a:off x="1983400" y="5620679"/>
                <a:ext cx="698846" cy="369332"/>
              </a:xfrm>
              <a:prstGeom prst="rect">
                <a:avLst/>
              </a:prstGeom>
              <a:blipFill>
                <a:blip r:embed="rId4"/>
                <a:stretch>
                  <a:fillRect b="-4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 rot="2599735">
            <a:off x="28234" y="3313507"/>
            <a:ext cx="1429271" cy="1649948"/>
          </a:xfrm>
          <a:prstGeom prst="arc">
            <a:avLst>
              <a:gd name="adj1" fmla="val 16200000"/>
              <a:gd name="adj2" fmla="val 21364633"/>
            </a:avLst>
          </a:prstGeom>
          <a:ln w="38100">
            <a:solidFill>
              <a:srgbClr val="2D63A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516123" y="3781162"/>
                <a:ext cx="6174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123" y="3781162"/>
                <a:ext cx="617477" cy="400110"/>
              </a:xfrm>
              <a:prstGeom prst="rect">
                <a:avLst/>
              </a:prstGeom>
              <a:blipFill>
                <a:blip r:embed="rId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86200" y="2924438"/>
                <a:ext cx="4953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3000" dirty="0" smtClean="0"/>
                  <a:t>Can give </a:t>
                </a:r>
                <a14:m>
                  <m:oMath xmlns:m="http://schemas.openxmlformats.org/officeDocument/2006/math">
                    <m:r>
                      <a:rPr lang="en-US" sz="3000" b="0" i="1" dirty="0" smtClean="0">
                        <a:latin typeface="Cambria Math" panose="02040503050406030204" pitchFamily="18" charset="0"/>
                      </a:rPr>
                      <m:t>𝑟𝑒𝑠𝑝</m:t>
                    </m:r>
                  </m:oMath>
                </a14:m>
                <a:r>
                  <a:rPr lang="en-US" sz="3000" dirty="0" smtClean="0"/>
                  <a:t> for </a:t>
                </a:r>
                <a:r>
                  <a:rPr lang="en-US" sz="3000" b="1" dirty="0" smtClean="0"/>
                  <a:t>any</a:t>
                </a:r>
                <a:r>
                  <a:rPr lang="en-US" sz="3000" dirty="0" smtClean="0"/>
                  <a:t> </a:t>
                </a:r>
                <a14:m>
                  <m:oMath xmlns:m="http://schemas.openxmlformats.org/officeDocument/2006/math">
                    <m:r>
                      <a:rPr lang="en-US" sz="3000" b="0" i="1" dirty="0" smtClean="0">
                        <a:latin typeface="Cambria Math" panose="02040503050406030204" pitchFamily="18" charset="0"/>
                      </a:rPr>
                      <m:t>𝑐h𝑎𝑙𝑙</m:t>
                    </m:r>
                  </m:oMath>
                </a14:m>
                <a:r>
                  <a:rPr lang="en-US" sz="3000" dirty="0" smtClean="0"/>
                  <a:t> (using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US" sz="3000" b="0" i="0" smtClean="0">
                        <a:latin typeface="Cambria Math" panose="02040503050406030204" pitchFamily="18" charset="0"/>
                      </a:rPr>
                      <m:t>Ψ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3000" dirty="0" smtClean="0"/>
                  <a:t>)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3000" dirty="0" smtClean="0"/>
                  <a:t>Only once </a:t>
                </a:r>
                <a:r>
                  <a:rPr lang="en-US" sz="3000" dirty="0"/>
                  <a:t>(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US" sz="3000">
                        <a:latin typeface="Cambria Math" panose="02040503050406030204" pitchFamily="18" charset="0"/>
                      </a:rPr>
                      <m:t>Ψ</m:t>
                    </m:r>
                    <m:r>
                      <a:rPr lang="en-US" sz="3000" i="1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3000" dirty="0" smtClean="0"/>
                  <a:t> used up)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3000" dirty="0" smtClean="0"/>
                  <a:t>FS insecure (soundness)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3000" dirty="0" smtClean="0"/>
                  <a:t>But: sigma-protocol has special soundness</a:t>
                </a:r>
                <a:endParaRPr lang="en-US" sz="3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924438"/>
                <a:ext cx="4953000" cy="3323987"/>
              </a:xfrm>
              <a:prstGeom prst="rect">
                <a:avLst/>
              </a:prstGeom>
              <a:blipFill>
                <a:blip r:embed="rId6"/>
                <a:stretch>
                  <a:fillRect l="-2586" t="-2202" b="-4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45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</a:t>
            </a:r>
            <a:r>
              <a:rPr lang="en-US" dirty="0" smtClean="0"/>
              <a:t>FS soundness  </a:t>
            </a:r>
            <a:r>
              <a:rPr lang="en-US" dirty="0" smtClean="0"/>
              <a:t>(quantum)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FS not secure in general</a:t>
            </a:r>
          </a:p>
          <a:p>
            <a:r>
              <a:rPr lang="en-US" dirty="0" smtClean="0"/>
              <a:t>For quantum attackers</a:t>
            </a:r>
          </a:p>
          <a:p>
            <a:r>
              <a:rPr lang="en-US" dirty="0" smtClean="0"/>
              <a:t>Relative to specific oracles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Ways out:</a:t>
            </a:r>
          </a:p>
          <a:p>
            <a:pPr>
              <a:tabLst>
                <a:tab pos="5486400" algn="l"/>
              </a:tabLst>
            </a:pPr>
            <a:r>
              <a:rPr lang="en-US" dirty="0" smtClean="0"/>
              <a:t>Non-relativizing proofs?	Doubtful.</a:t>
            </a:r>
          </a:p>
          <a:p>
            <a:pPr>
              <a:tabLst>
                <a:tab pos="5486400" algn="l"/>
              </a:tabLst>
            </a:pPr>
            <a:endParaRPr lang="en-US" sz="900" dirty="0" smtClean="0"/>
          </a:p>
          <a:p>
            <a:pPr>
              <a:tabLst>
                <a:tab pos="5486400" algn="l"/>
              </a:tabLst>
            </a:pPr>
            <a:r>
              <a:rPr lang="en-US" dirty="0" smtClean="0"/>
              <a:t>Other protocols?	Yes.  </a:t>
            </a:r>
            <a:r>
              <a:rPr lang="en-US" sz="2600" dirty="0" smtClean="0"/>
              <a:t>[U15]</a:t>
            </a:r>
            <a:endParaRPr lang="en-US" dirty="0" smtClean="0"/>
          </a:p>
          <a:p>
            <a:pPr>
              <a:tabLst>
                <a:tab pos="5486400" algn="l"/>
              </a:tabLst>
            </a:pPr>
            <a:endParaRPr lang="en-US" sz="900" dirty="0" smtClean="0"/>
          </a:p>
          <a:p>
            <a:pPr>
              <a:tabLst>
                <a:tab pos="5486400" algn="l"/>
              </a:tabLst>
            </a:pPr>
            <a:r>
              <a:rPr lang="en-US" dirty="0" smtClean="0"/>
              <a:t>Extra conditions on sigma-protocol?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This talk.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2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FS:  Strict soundness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25113" y="1600200"/>
                <a:ext cx="4414087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 smtClean="0"/>
                  <a:t>Special soundness</a:t>
                </a:r>
              </a:p>
              <a:p>
                <a:r>
                  <a:rPr lang="en-US" sz="2800" dirty="0" smtClean="0"/>
                  <a:t>Given: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𝑟𝑒𝑠𝑝</m:t>
                    </m:r>
                  </m:oMath>
                </a14:m>
                <a:r>
                  <a:rPr lang="en-US" sz="2800" dirty="0" smtClean="0"/>
                  <a:t> for two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𝑐h𝑎𝑙𝑙</m:t>
                    </m:r>
                  </m:oMath>
                </a14:m>
                <a:r>
                  <a:rPr lang="en-US" sz="2800" dirty="0" smtClean="0"/>
                  <a:t> (same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𝑐𝑜𝑚</m:t>
                    </m:r>
                  </m:oMath>
                </a14:m>
                <a:r>
                  <a:rPr lang="en-US" sz="2800" dirty="0" smtClean="0"/>
                  <a:t>)</a:t>
                </a:r>
              </a:p>
              <a:p>
                <a:r>
                  <a:rPr lang="en-US" sz="2800" dirty="0" smtClean="0"/>
                  <a:t>Get: Witness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Strict soundness</a:t>
                </a:r>
              </a:p>
              <a:p>
                <a:r>
                  <a:rPr lang="en-US" dirty="0" smtClean="0"/>
                  <a:t>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𝑐𝑜𝑚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𝑐h𝑎𝑙𝑙</m:t>
                    </m:r>
                  </m:oMath>
                </a14:m>
                <a:r>
                  <a:rPr lang="en-US" dirty="0" smtClean="0"/>
                  <a:t>, exists at most one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𝑟𝑒𝑠𝑝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25113" y="1600200"/>
                <a:ext cx="4414087" cy="4525963"/>
              </a:xfrm>
              <a:blipFill>
                <a:blip r:embed="rId2"/>
                <a:stretch>
                  <a:fillRect l="-3591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56189" y="1752600"/>
            <a:ext cx="609600" cy="251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52800" y="1752600"/>
            <a:ext cx="609600" cy="251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V</a:t>
            </a:r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67982" y="21336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267982" y="28956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393704">
            <a:off x="1634168" y="1914240"/>
            <a:ext cx="1397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commitment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21220623">
            <a:off x="1792611" y="2679046"/>
            <a:ext cx="108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67982" y="37338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393704">
            <a:off x="1813994" y="3514440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4724400"/>
            <a:ext cx="4114800" cy="1520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/>
              <a:t>Honest-verifier zero-knowledge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343400" y="4114800"/>
            <a:ext cx="46482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8438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/ preview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Sigma-protocol: </a:t>
                </a:r>
                <a:r>
                  <a:rPr lang="en-US" dirty="0" smtClean="0"/>
                  <a:t>3-msg proof system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Special soundness: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𝑟𝑒𝑠𝑝</m:t>
                    </m:r>
                  </m:oMath>
                </a14:m>
                <a:r>
                  <a:rPr lang="en-US" dirty="0" smtClean="0"/>
                  <a:t> for two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𝑐h𝑎𝑙𝑙</m:t>
                    </m:r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 witness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ym typeface="Wingdings" panose="05000000000000000000" pitchFamily="2" charset="2"/>
                  </a:rPr>
                  <a:t>Strict soundness:</a:t>
                </a:r>
                <a:r>
                  <a:rPr lang="en-US" dirty="0" smtClean="0">
                    <a:sym typeface="Wingdings" panose="05000000000000000000" pitchFamily="2" charset="2"/>
                  </a:rPr>
                  <a:t> 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𝑐𝑜𝑚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𝑐h𝑎𝑙𝑙</m:t>
                    </m:r>
                  </m:oMath>
                </a14:m>
                <a:r>
                  <a:rPr lang="en-US" dirty="0" smtClean="0"/>
                  <a:t> at most one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𝑟𝑒𝑠𝑝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Fiat-Shamir: </a:t>
                </a:r>
                <a:r>
                  <a:rPr lang="en-US" dirty="0" smtClean="0"/>
                  <a:t>Transforms sigma-protocol </a:t>
                </a:r>
                <a:br>
                  <a:rPr lang="en-US" dirty="0" smtClean="0"/>
                </a:br>
                <a:r>
                  <a:rPr lang="en-US" dirty="0" smtClean="0"/>
                  <a:t>into non-interactive proof system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Classical security:</a:t>
                </a:r>
                <a:endParaRPr lang="en-US" dirty="0"/>
              </a:p>
              <a:p>
                <a:r>
                  <a:rPr lang="en-US" dirty="0" smtClean="0"/>
                  <a:t>Sigma-proto is honest verifier ZK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/>
                  <a:t> FS is zero-knowledge</a:t>
                </a:r>
              </a:p>
              <a:p>
                <a:r>
                  <a:rPr lang="en-US" dirty="0" smtClean="0"/>
                  <a:t>Sigma-proto has special soundness 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/>
                  <a:t> FS has soundness (+ extractability)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07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86600" y="3591580"/>
            <a:ext cx="2024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Quantumly</a:t>
            </a:r>
            <a:r>
              <a:rPr lang="en-US" sz="2800" b="1" dirty="0" smtClean="0">
                <a:solidFill>
                  <a:srgbClr val="FF0000"/>
                </a:solidFill>
              </a:rPr>
              <a:t>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40715" y="4215825"/>
            <a:ext cx="513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✔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14258" y="5105400"/>
            <a:ext cx="763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FF0000"/>
                </a:solidFill>
              </a:rPr>
              <a:t>(✔)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09525" y="5029200"/>
            <a:ext cx="2662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+ strict </a:t>
            </a:r>
            <a:r>
              <a:rPr lang="en-US" sz="2800" dirty="0" err="1" smtClean="0">
                <a:solidFill>
                  <a:srgbClr val="FF0000"/>
                </a:solidFill>
              </a:rPr>
              <a:t>soudness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8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Forking Conjecture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7199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</m:oMath>
                </a14:m>
                <a:r>
                  <a:rPr lang="en-US" dirty="0" smtClean="0"/>
                  <a:t> denote a projective measurement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</m:oMath>
                </a14:m>
                <a:r>
                  <a:rPr lang="en-US" dirty="0" smtClean="0"/>
                  <a:t> is circuit, makes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 smtClean="0"/>
                  <a:t> queries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random function</a:t>
                </a:r>
              </a:p>
              <a:p>
                <a:endParaRPr lang="en-US" sz="1200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Then: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≥1/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𝑝𝑜𝑙𝑦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71999"/>
              </a:xfrm>
              <a:blipFill>
                <a:blip r:embed="rId2"/>
                <a:stretch>
                  <a:fillRect l="-1852" t="-2670" b="-2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9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853716" y="3581400"/>
            <a:ext cx="5436569" cy="1676400"/>
            <a:chOff x="1878631" y="3581400"/>
            <a:chExt cx="5436569" cy="16764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362200" y="4000500"/>
              <a:ext cx="457200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2819400" y="3581400"/>
                  <a:ext cx="914400" cy="8382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𝑀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𝐻</m:t>
                          </m:r>
                        </m:sup>
                      </m:sSup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9400" y="3581400"/>
                  <a:ext cx="914400" cy="83820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>
              <a:off x="3276600" y="4419600"/>
              <a:ext cx="0" cy="533400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082183" y="4888468"/>
                  <a:ext cx="4607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2183" y="4888468"/>
                  <a:ext cx="460767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Connector 12"/>
            <p:cNvCxnSpPr/>
            <p:nvPr/>
          </p:nvCxnSpPr>
          <p:spPr>
            <a:xfrm>
              <a:off x="3733800" y="4000500"/>
              <a:ext cx="2216105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038600" y="3581400"/>
                  <a:ext cx="16827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𝑟𝑎𝑛𝑑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8600" y="3581400"/>
                  <a:ext cx="1682705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5943600" y="3581400"/>
                  <a:ext cx="914400" cy="8382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𝑀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𝐻</m:t>
                          </m:r>
                        </m:sup>
                      </m:sSup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3600" y="3581400"/>
                  <a:ext cx="914400" cy="83820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/>
            <p:cNvCxnSpPr/>
            <p:nvPr/>
          </p:nvCxnSpPr>
          <p:spPr>
            <a:xfrm>
              <a:off x="6400800" y="4419600"/>
              <a:ext cx="0" cy="533400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203721" y="4888468"/>
                  <a:ext cx="4660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3721" y="4888468"/>
                  <a:ext cx="46609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Connector 19"/>
            <p:cNvCxnSpPr/>
            <p:nvPr/>
          </p:nvCxnSpPr>
          <p:spPr>
            <a:xfrm>
              <a:off x="6858000" y="4000500"/>
              <a:ext cx="457200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878631" y="3790890"/>
                  <a:ext cx="55976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|0〉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8631" y="3790890"/>
                  <a:ext cx="559769" cy="400110"/>
                </a:xfrm>
                <a:prstGeom prst="rect">
                  <a:avLst/>
                </a:prstGeom>
                <a:blipFill>
                  <a:blip r:embed="rId8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 rot="19331192">
                <a:off x="6999072" y="4928290"/>
                <a:ext cx="2279983" cy="10860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rgbClr val="0070C0"/>
                    </a:solidFill>
                  </a:rPr>
                  <a:t>True for</a:t>
                </a:r>
                <a:br>
                  <a:rPr lang="en-US" sz="3200" b="1" dirty="0" smtClean="0">
                    <a:solidFill>
                      <a:srgbClr val="0070C0"/>
                    </a:solidFill>
                  </a:rPr>
                </a:br>
                <a:r>
                  <a:rPr lang="en-US" sz="3200" b="1" dirty="0" smtClean="0">
                    <a:solidFill>
                      <a:srgbClr val="0070C0"/>
                    </a:solidFill>
                  </a:rPr>
                  <a:t>classical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sup>
                    </m:sSup>
                  </m:oMath>
                </a14:m>
                <a:endParaRPr lang="en-US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331192">
                <a:off x="6999072" y="4928290"/>
                <a:ext cx="2279983" cy="1086067"/>
              </a:xfrm>
              <a:prstGeom prst="rect">
                <a:avLst/>
              </a:prstGeom>
              <a:blipFill>
                <a:blip r:embed="rId9"/>
                <a:stretch>
                  <a:fillRect b="-10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46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</a:spPr>
      <a:bodyPr rtlCol="0" anchor="ctr"/>
      <a:lstStyle>
        <a:defPPr algn="ctr">
          <a:defRPr dirty="0" smtClean="0">
            <a:solidFill>
              <a:schemeClr val="tx1"/>
            </a:solidFill>
            <a:latin typeface="Arial Unicode MS"/>
            <a:ea typeface="Arial Unicode MS"/>
            <a:cs typeface="Arial Unicode M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2D63A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10473</TotalTime>
  <Words>492</Words>
  <Application>Microsoft Office PowerPoint</Application>
  <PresentationFormat>On-screen Show (4:3)</PresentationFormat>
  <Paragraphs>240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Unicode MS</vt:lpstr>
      <vt:lpstr>Calibri</vt:lpstr>
      <vt:lpstr>Cambria Math</vt:lpstr>
      <vt:lpstr>Wingdings</vt:lpstr>
      <vt:lpstr>Office Theme</vt:lpstr>
      <vt:lpstr>Fiat-Shamir and the Quantum Forking Conjecture</vt:lpstr>
      <vt:lpstr>Fiat-Shamir  (overview)</vt:lpstr>
      <vt:lpstr>Understanding FS:  Sigma protocols</vt:lpstr>
      <vt:lpstr>Understanding FS:  The construction</vt:lpstr>
      <vt:lpstr>Breaking FS soundness  (quantum)</vt:lpstr>
      <vt:lpstr>Breaking FS soundness  (quantum)</vt:lpstr>
      <vt:lpstr>Fixing FS:  Strict soundness</vt:lpstr>
      <vt:lpstr>Recap / preview</vt:lpstr>
      <vt:lpstr>Quantum Forking Conjecture</vt:lpstr>
      <vt:lpstr>Proving FS soundness</vt:lpstr>
      <vt:lpstr>Proving FS soundness  (ctd.)</vt:lpstr>
      <vt:lpstr>Proving FS soundness (ctd.)</vt:lpstr>
      <vt:lpstr>Proving FS soundness (ctd.)</vt:lpstr>
      <vt:lpstr>Theorem</vt:lpstr>
      <vt:lpstr>Open problems</vt:lpstr>
      <vt:lpstr>PowerPoint Presentation</vt:lpstr>
    </vt:vector>
  </TitlesOfParts>
  <Company>University of Tartu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Unruh</dc:creator>
  <cp:lastModifiedBy>Dominique Unruh</cp:lastModifiedBy>
  <cp:revision>444</cp:revision>
  <dcterms:created xsi:type="dcterms:W3CDTF">2011-05-15T08:34:47Z</dcterms:created>
  <dcterms:modified xsi:type="dcterms:W3CDTF">2017-02-01T08:09:24Z</dcterms:modified>
</cp:coreProperties>
</file>